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311" r:id="rId3"/>
    <p:sldId id="309" r:id="rId4"/>
    <p:sldId id="312" r:id="rId5"/>
    <p:sldId id="316" r:id="rId6"/>
    <p:sldId id="313" r:id="rId7"/>
    <p:sldId id="314" r:id="rId8"/>
    <p:sldId id="317" r:id="rId9"/>
    <p:sldId id="315" r:id="rId10"/>
    <p:sldId id="318" r:id="rId11"/>
    <p:sldId id="320" r:id="rId12"/>
    <p:sldId id="319" r:id="rId13"/>
    <p:sldId id="321" r:id="rId14"/>
    <p:sldId id="322" r:id="rId15"/>
    <p:sldId id="323" r:id="rId16"/>
    <p:sldId id="326" r:id="rId17"/>
    <p:sldId id="324" r:id="rId18"/>
    <p:sldId id="325" r:id="rId1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-18"/>
      <p:regular r:id="rId29"/>
      <p:bold r:id="rId30"/>
      <p:italic r:id="rId31"/>
      <p:boldItalic r:id="rId32"/>
    </p:embeddedFont>
    <p:embeddedFont>
      <p:font typeface="Montserrat Medium" panose="00000600000000000000" pitchFamily="2" charset="-18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0A2"/>
    <a:srgbClr val="3B31A3"/>
    <a:srgbClr val="863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E4D850-38CD-4525-8FD8-A95C925586A9}">
  <a:tblStyle styleId="{BBE4D850-38CD-4525-8FD8-A95C925586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6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E37A20F0-2686-F0DA-C71F-9CE3694C9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>
            <a:extLst>
              <a:ext uri="{FF2B5EF4-FFF2-40B4-BE49-F238E27FC236}">
                <a16:creationId xmlns:a16="http://schemas.microsoft.com/office/drawing/2014/main" id="{FEAE9A7C-2A23-0ED1-AB2F-9C3E1A7CC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>
            <a:extLst>
              <a:ext uri="{FF2B5EF4-FFF2-40B4-BE49-F238E27FC236}">
                <a16:creationId xmlns:a16="http://schemas.microsoft.com/office/drawing/2014/main" id="{42B69492-09F9-14F5-4A96-040FC1B89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40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63" r:id="rId8"/>
    <p:sldLayoutId id="2147483666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 err="1">
                <a:solidFill>
                  <a:schemeClr val="accent1"/>
                </a:solidFill>
              </a:rPr>
              <a:t>AdSwap</a:t>
            </a:r>
            <a:endParaRPr sz="6600" dirty="0">
              <a:solidFill>
                <a:schemeClr val="dk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Twoja reklama u Sąsiada</a:t>
            </a:r>
            <a:endParaRPr sz="2000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2AEFF1B-BEF3-030C-4361-9AD8320264AF}"/>
              </a:ext>
            </a:extLst>
          </p:cNvPr>
          <p:cNvSpPr txBox="1"/>
          <p:nvPr/>
        </p:nvSpPr>
        <p:spPr>
          <a:xfrm>
            <a:off x="3583459" y="4618796"/>
            <a:ext cx="532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err="1">
                <a:solidFill>
                  <a:schemeClr val="accent6">
                    <a:lumMod val="50000"/>
                    <a:lumOff val="50000"/>
                  </a:schemeClr>
                </a:solidFill>
                <a:latin typeface="Montserrat Medium" panose="00000600000000000000" pitchFamily="2" charset="-18"/>
              </a:rPr>
              <a:t>Truly</a:t>
            </a:r>
            <a:r>
              <a:rPr lang="pl-PL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 Medium" panose="00000600000000000000" pitchFamily="2" charset="-18"/>
              </a:rPr>
              <a:t> </a:t>
            </a:r>
            <a:r>
              <a:rPr lang="pl-PL" dirty="0" err="1">
                <a:solidFill>
                  <a:schemeClr val="accent6">
                    <a:lumMod val="50000"/>
                    <a:lumOff val="50000"/>
                  </a:schemeClr>
                </a:solidFill>
                <a:latin typeface="Montserrat Medium" panose="00000600000000000000" pitchFamily="2" charset="-18"/>
              </a:rPr>
              <a:t>Depressed</a:t>
            </a:r>
            <a:r>
              <a:rPr lang="pl-PL" dirty="0">
                <a:solidFill>
                  <a:schemeClr val="accent6">
                    <a:lumMod val="50000"/>
                    <a:lumOff val="50000"/>
                  </a:schemeClr>
                </a:solidFill>
                <a:latin typeface="Montserrat Medium" panose="00000600000000000000" pitchFamily="2" charset="-18"/>
              </a:rPr>
              <a:t> Developers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FA85-B9E8-92EE-B750-9590E16B8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5FA3A573-8ADE-E012-351D-7CEE42C7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match</a:t>
            </a:r>
            <a:r>
              <a:rPr lang="pl-PL" dirty="0"/>
              <a:t>!</a:t>
            </a:r>
          </a:p>
        </p:txBody>
      </p:sp>
      <p:pic>
        <p:nvPicPr>
          <p:cNvPr id="2" name="Record_2026-01-11-11-20-35">
            <a:hlinkClick r:id="" action="ppaction://media"/>
            <a:extLst>
              <a:ext uri="{FF2B5EF4-FFF2-40B4-BE49-F238E27FC236}">
                <a16:creationId xmlns:a16="http://schemas.microsoft.com/office/drawing/2014/main" id="{26ACA7A4-1E78-4CF4-068F-005A6A8E9B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356" end="1190.8"/>
                </p14:media>
              </p:ext>
            </p:extLst>
          </p:nvPr>
        </p:nvPicPr>
        <p:blipFill>
          <a:blip r:embed="rId4"/>
          <a:srcRect t="12331"/>
          <a:stretch>
            <a:fillRect/>
          </a:stretch>
        </p:blipFill>
        <p:spPr>
          <a:xfrm>
            <a:off x="3234802" y="1197376"/>
            <a:ext cx="1963274" cy="3811768"/>
          </a:xfrm>
          <a:prstGeom prst="rect">
            <a:avLst/>
          </a:prstGeom>
          <a:ln w="12700">
            <a:solidFill>
              <a:srgbClr val="6030A2"/>
            </a:solidFill>
          </a:ln>
        </p:spPr>
      </p:pic>
      <p:pic>
        <p:nvPicPr>
          <p:cNvPr id="3" name="Obraz 2" descr="Obraz zawierający Telefon komórkowy, Urządzenie przenośne, Komunikator, tekst&#10;&#10;Zawartość wygenerowana przez AI może być niepoprawna.">
            <a:extLst>
              <a:ext uri="{FF2B5EF4-FFF2-40B4-BE49-F238E27FC236}">
                <a16:creationId xmlns:a16="http://schemas.microsoft.com/office/drawing/2014/main" id="{AD06AAA8-4ECF-1D04-103C-E8A585D100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94" t="2473" r="8484" b="4379"/>
          <a:stretch>
            <a:fillRect/>
          </a:stretch>
        </p:blipFill>
        <p:spPr>
          <a:xfrm>
            <a:off x="681589" y="1030874"/>
            <a:ext cx="2047407" cy="4051873"/>
          </a:xfrm>
          <a:prstGeom prst="rect">
            <a:avLst/>
          </a:prstGeom>
        </p:spPr>
      </p:pic>
      <p:pic>
        <p:nvPicPr>
          <p:cNvPr id="10" name="Obraz 9" descr="Obraz zawierający Telefon komórkowy, Komunikator, zrzut ekranu, Urządzenie przenośne&#10;&#10;Zawartość wygenerowana przez AI może być niepoprawna.">
            <a:extLst>
              <a:ext uri="{FF2B5EF4-FFF2-40B4-BE49-F238E27FC236}">
                <a16:creationId xmlns:a16="http://schemas.microsoft.com/office/drawing/2014/main" id="{EE380CFE-6A71-DF5D-DFF5-4AACB54668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57" t="2612" r="10463" b="2612"/>
          <a:stretch>
            <a:fillRect/>
          </a:stretch>
        </p:blipFill>
        <p:spPr>
          <a:xfrm>
            <a:off x="5993942" y="1030874"/>
            <a:ext cx="2037949" cy="397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6C28AD2-BD31-35F4-DFAF-BD9B5848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Weryfikacja układów</a:t>
            </a:r>
          </a:p>
        </p:txBody>
      </p:sp>
      <p:sp>
        <p:nvSpPr>
          <p:cNvPr id="8" name="Podtytuł 1">
            <a:extLst>
              <a:ext uri="{FF2B5EF4-FFF2-40B4-BE49-F238E27FC236}">
                <a16:creationId xmlns:a16="http://schemas.microsoft.com/office/drawing/2014/main" id="{A35EE7EB-8317-BE20-D1E4-5E17103D8CB2}"/>
              </a:ext>
            </a:extLst>
          </p:cNvPr>
          <p:cNvSpPr txBox="1">
            <a:spLocks/>
          </p:cNvSpPr>
          <p:nvPr/>
        </p:nvSpPr>
        <p:spPr>
          <a:xfrm>
            <a:off x="717800" y="1466200"/>
            <a:ext cx="3219886" cy="11055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indent="-12700"/>
            <a:r>
              <a:rPr lang="pl-PL" sz="1600" dirty="0">
                <a:latin typeface="Montserrat Medium" panose="00000600000000000000" pitchFamily="2" charset="-18"/>
              </a:rPr>
              <a:t>Przeciwdziałamy przypadkom, w których partnerzy nie wywiązują się z umowy</a:t>
            </a:r>
          </a:p>
        </p:txBody>
      </p:sp>
      <p:pic>
        <p:nvPicPr>
          <p:cNvPr id="10" name="Obraz 9" descr="Obraz zawierający Telefon komórkowy, zrzut ekranu, tekst, gadżet&#10;&#10;Zawartość wygenerowana przez AI może być niepoprawna.">
            <a:extLst>
              <a:ext uri="{FF2B5EF4-FFF2-40B4-BE49-F238E27FC236}">
                <a16:creationId xmlns:a16="http://schemas.microsoft.com/office/drawing/2014/main" id="{DD8EDCDB-718E-3D13-3EE4-02979ED3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18" t="4867" r="12371" b="3782"/>
          <a:stretch>
            <a:fillRect/>
          </a:stretch>
        </p:blipFill>
        <p:spPr>
          <a:xfrm>
            <a:off x="4331418" y="1030874"/>
            <a:ext cx="2069381" cy="4112625"/>
          </a:xfrm>
          <a:prstGeom prst="rect">
            <a:avLst/>
          </a:prstGeom>
        </p:spPr>
      </p:pic>
      <p:pic>
        <p:nvPicPr>
          <p:cNvPr id="6" name="Obraz 5" descr="Obraz zawierający Telefon komórkowy, tekst, zrzut ekranu, Przenośne urządzenie do komunikacji&#10;&#10;Zawartość wygenerowana przez AI może być niepoprawna.">
            <a:extLst>
              <a:ext uri="{FF2B5EF4-FFF2-40B4-BE49-F238E27FC236}">
                <a16:creationId xmlns:a16="http://schemas.microsoft.com/office/drawing/2014/main" id="{3D1236C4-3B2C-1E1B-CB13-838B6DFEB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70018"/>
            <a:ext cx="2484800" cy="44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31;p41">
            <a:extLst>
              <a:ext uri="{FF2B5EF4-FFF2-40B4-BE49-F238E27FC236}">
                <a16:creationId xmlns:a16="http://schemas.microsoft.com/office/drawing/2014/main" id="{C784B9E9-29E4-6BE8-DD25-90DE743F8B5B}"/>
              </a:ext>
            </a:extLst>
          </p:cNvPr>
          <p:cNvSpPr/>
          <p:nvPr/>
        </p:nvSpPr>
        <p:spPr>
          <a:xfrm>
            <a:off x="6043562" y="1989803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1;p41">
            <a:extLst>
              <a:ext uri="{FF2B5EF4-FFF2-40B4-BE49-F238E27FC236}">
                <a16:creationId xmlns:a16="http://schemas.microsoft.com/office/drawing/2014/main" id="{1121733D-C370-EC73-6E70-A07946E65916}"/>
              </a:ext>
            </a:extLst>
          </p:cNvPr>
          <p:cNvSpPr/>
          <p:nvPr/>
        </p:nvSpPr>
        <p:spPr>
          <a:xfrm>
            <a:off x="4268308" y="1989803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31;p41">
            <a:extLst>
              <a:ext uri="{FF2B5EF4-FFF2-40B4-BE49-F238E27FC236}">
                <a16:creationId xmlns:a16="http://schemas.microsoft.com/office/drawing/2014/main" id="{AE32B59D-1041-3ED3-58F1-2B2FCFD07DFA}"/>
              </a:ext>
            </a:extLst>
          </p:cNvPr>
          <p:cNvSpPr/>
          <p:nvPr/>
        </p:nvSpPr>
        <p:spPr>
          <a:xfrm>
            <a:off x="2493054" y="1989803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8D0F531-52A9-D539-F2D5-004C62F1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Flow</a:t>
            </a:r>
            <a:r>
              <a:rPr lang="pl-PL" dirty="0"/>
              <a:t> użytkownika</a:t>
            </a:r>
          </a:p>
        </p:txBody>
      </p:sp>
      <p:sp>
        <p:nvSpPr>
          <p:cNvPr id="6" name="Google Shape;331;p41">
            <a:extLst>
              <a:ext uri="{FF2B5EF4-FFF2-40B4-BE49-F238E27FC236}">
                <a16:creationId xmlns:a16="http://schemas.microsoft.com/office/drawing/2014/main" id="{EED9A0AF-72A1-89D4-A714-35DEB55DF5F4}"/>
              </a:ext>
            </a:extLst>
          </p:cNvPr>
          <p:cNvSpPr/>
          <p:nvPr/>
        </p:nvSpPr>
        <p:spPr>
          <a:xfrm>
            <a:off x="717800" y="1989803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31;p41">
            <a:extLst>
              <a:ext uri="{FF2B5EF4-FFF2-40B4-BE49-F238E27FC236}">
                <a16:creationId xmlns:a16="http://schemas.microsoft.com/office/drawing/2014/main" id="{CF724F26-7B70-CADF-8557-0EAE1866DED5}"/>
              </a:ext>
            </a:extLst>
          </p:cNvPr>
          <p:cNvSpPr/>
          <p:nvPr/>
        </p:nvSpPr>
        <p:spPr>
          <a:xfrm>
            <a:off x="6043562" y="3442027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4C905C16-E06D-210C-7020-7348F8C86807}"/>
              </a:ext>
            </a:extLst>
          </p:cNvPr>
          <p:cNvSpPr/>
          <p:nvPr/>
        </p:nvSpPr>
        <p:spPr>
          <a:xfrm>
            <a:off x="4268308" y="3442027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AECAD3A-C659-CF4E-C785-304B7F100451}"/>
              </a:ext>
            </a:extLst>
          </p:cNvPr>
          <p:cNvSpPr/>
          <p:nvPr/>
        </p:nvSpPr>
        <p:spPr>
          <a:xfrm>
            <a:off x="2493054" y="3442027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31;p41">
            <a:extLst>
              <a:ext uri="{FF2B5EF4-FFF2-40B4-BE49-F238E27FC236}">
                <a16:creationId xmlns:a16="http://schemas.microsoft.com/office/drawing/2014/main" id="{3F968CFF-434A-259E-9F34-63448E87517A}"/>
              </a:ext>
            </a:extLst>
          </p:cNvPr>
          <p:cNvSpPr/>
          <p:nvPr/>
        </p:nvSpPr>
        <p:spPr>
          <a:xfrm>
            <a:off x="717800" y="3442027"/>
            <a:ext cx="2098812" cy="6477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1E3A5109-8FCC-F3BD-B7E3-584951B5C80A}"/>
              </a:ext>
            </a:extLst>
          </p:cNvPr>
          <p:cNvSpPr txBox="1"/>
          <p:nvPr/>
        </p:nvSpPr>
        <p:spPr>
          <a:xfrm>
            <a:off x="897924" y="2166557"/>
            <a:ext cx="15075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Dodaj miejsce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BA5F5CC5-5888-0391-0AAD-4EC8586FEAFB}"/>
              </a:ext>
            </a:extLst>
          </p:cNvPr>
          <p:cNvSpPr txBox="1"/>
          <p:nvPr/>
        </p:nvSpPr>
        <p:spPr>
          <a:xfrm>
            <a:off x="2750709" y="2166557"/>
            <a:ext cx="17553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Uzgodnij reguły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3CD0C37-0B17-7691-DB27-491292364475}"/>
              </a:ext>
            </a:extLst>
          </p:cNvPr>
          <p:cNvSpPr txBox="1"/>
          <p:nvPr/>
        </p:nvSpPr>
        <p:spPr>
          <a:xfrm>
            <a:off x="4506096" y="2058836"/>
            <a:ext cx="175538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Potwierdzaj wystawienie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F0DC10F2-28F6-AFCB-F2C4-0331AB0BB5A9}"/>
              </a:ext>
            </a:extLst>
          </p:cNvPr>
          <p:cNvSpPr txBox="1"/>
          <p:nvPr/>
        </p:nvSpPr>
        <p:spPr>
          <a:xfrm>
            <a:off x="6350644" y="2159764"/>
            <a:ext cx="17553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Buduj reputację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74B5D758-8396-3316-1720-089258F785BD}"/>
              </a:ext>
            </a:extLst>
          </p:cNvPr>
          <p:cNvSpPr txBox="1"/>
          <p:nvPr/>
        </p:nvSpPr>
        <p:spPr>
          <a:xfrm>
            <a:off x="897924" y="3611988"/>
            <a:ext cx="1595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Przegląd oferty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E7BAFA9A-7C4C-CC12-F0A5-CBE8C6BBC832}"/>
              </a:ext>
            </a:extLst>
          </p:cNvPr>
          <p:cNvSpPr txBox="1"/>
          <p:nvPr/>
        </p:nvSpPr>
        <p:spPr>
          <a:xfrm>
            <a:off x="2830837" y="3504267"/>
            <a:ext cx="15951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Rozmawiaj z biznesami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F5AF3190-C889-5371-2E5A-AE0153503931}"/>
              </a:ext>
            </a:extLst>
          </p:cNvPr>
          <p:cNvSpPr txBox="1"/>
          <p:nvPr/>
        </p:nvSpPr>
        <p:spPr>
          <a:xfrm>
            <a:off x="4520149" y="3504267"/>
            <a:ext cx="15951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Dostarczaj materiały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3A4B5B74-F3B0-388E-9882-8286CFA2102C}"/>
              </a:ext>
            </a:extLst>
          </p:cNvPr>
          <p:cNvSpPr txBox="1"/>
          <p:nvPr/>
        </p:nvSpPr>
        <p:spPr>
          <a:xfrm>
            <a:off x="6295403" y="3504266"/>
            <a:ext cx="15951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Montserrat Medium" panose="00000600000000000000" pitchFamily="2" charset="-18"/>
              </a:rPr>
              <a:t>Zdobywaj klientów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A616F114-36A3-6F4E-96C1-4576DB537D9D}"/>
              </a:ext>
            </a:extLst>
          </p:cNvPr>
          <p:cNvSpPr txBox="1"/>
          <p:nvPr/>
        </p:nvSpPr>
        <p:spPr>
          <a:xfrm>
            <a:off x="651342" y="1631092"/>
            <a:ext cx="288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>
                <a:latin typeface="Montserrat Medium" panose="00000600000000000000" pitchFamily="2" charset="-18"/>
              </a:rPr>
              <a:t>Mam wolne miejsce…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48F2B4D8-7ADF-5C76-61E6-1D8EA5EBA4D2}"/>
              </a:ext>
            </a:extLst>
          </p:cNvPr>
          <p:cNvSpPr txBox="1"/>
          <p:nvPr/>
        </p:nvSpPr>
        <p:spPr>
          <a:xfrm>
            <a:off x="651342" y="3072695"/>
            <a:ext cx="352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>
                <a:latin typeface="Montserrat Medium" panose="00000600000000000000" pitchFamily="2" charset="-18"/>
              </a:rPr>
              <a:t>Chcę zareklamować biznes…</a:t>
            </a:r>
          </a:p>
        </p:txBody>
      </p:sp>
    </p:spTree>
    <p:extLst>
      <p:ext uri="{BB962C8B-B14F-4D97-AF65-F5344CB8AC3E}">
        <p14:creationId xmlns:p14="http://schemas.microsoft.com/office/powerpoint/2010/main" val="287566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0C412-077C-9BF3-396E-907FF82F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Możesz również zarabiać</a:t>
            </a:r>
          </a:p>
        </p:txBody>
      </p:sp>
      <p:cxnSp>
        <p:nvCxnSpPr>
          <p:cNvPr id="28" name="Google Shape;621;p60">
            <a:extLst>
              <a:ext uri="{FF2B5EF4-FFF2-40B4-BE49-F238E27FC236}">
                <a16:creationId xmlns:a16="http://schemas.microsoft.com/office/drawing/2014/main" id="{8D67FC1C-EA15-10A0-7D0C-6879B2ECB1AF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312445" y="3534032"/>
            <a:ext cx="1916959" cy="321164"/>
          </a:xfrm>
          <a:prstGeom prst="bentConnector2">
            <a:avLst/>
          </a:prstGeom>
          <a:noFill/>
          <a:ln w="19050" cap="flat" cmpd="sng">
            <a:solidFill>
              <a:srgbClr val="6030A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623;p60">
            <a:extLst>
              <a:ext uri="{FF2B5EF4-FFF2-40B4-BE49-F238E27FC236}">
                <a16:creationId xmlns:a16="http://schemas.microsoft.com/office/drawing/2014/main" id="{14CE6E8F-0CCB-6E17-ED1D-CD6159DE1FA9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3085756" y="2628508"/>
            <a:ext cx="638772" cy="181460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6030A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1" name="Google Shape;622;p60">
            <a:extLst>
              <a:ext uri="{FF2B5EF4-FFF2-40B4-BE49-F238E27FC236}">
                <a16:creationId xmlns:a16="http://schemas.microsoft.com/office/drawing/2014/main" id="{69EA6F2F-9AC7-6ACE-DAEB-B419332414F8}"/>
              </a:ext>
            </a:extLst>
          </p:cNvPr>
          <p:cNvSpPr txBox="1"/>
          <p:nvPr/>
        </p:nvSpPr>
        <p:spPr>
          <a:xfrm>
            <a:off x="5720260" y="3855196"/>
            <a:ext cx="1018287" cy="398700"/>
          </a:xfrm>
          <a:prstGeom prst="rect">
            <a:avLst/>
          </a:prstGeom>
          <a:noFill/>
          <a:ln w="19050" cap="flat" cmpd="sng">
            <a:solidFill>
              <a:srgbClr val="6030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Sprzedaż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624;p60">
            <a:extLst>
              <a:ext uri="{FF2B5EF4-FFF2-40B4-BE49-F238E27FC236}">
                <a16:creationId xmlns:a16="http://schemas.microsoft.com/office/drawing/2014/main" id="{04C1ECC5-AC31-359D-D033-45D8FAD6C18A}"/>
              </a:ext>
            </a:extLst>
          </p:cNvPr>
          <p:cNvSpPr txBox="1"/>
          <p:nvPr/>
        </p:nvSpPr>
        <p:spPr>
          <a:xfrm>
            <a:off x="2065240" y="3855196"/>
            <a:ext cx="865200" cy="398700"/>
          </a:xfrm>
          <a:prstGeom prst="rect">
            <a:avLst/>
          </a:prstGeom>
          <a:noFill/>
          <a:ln w="19050" cap="flat" cmpd="sng">
            <a:solidFill>
              <a:srgbClr val="6030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Barter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625;p60">
            <a:extLst>
              <a:ext uri="{FF2B5EF4-FFF2-40B4-BE49-F238E27FC236}">
                <a16:creationId xmlns:a16="http://schemas.microsoft.com/office/drawing/2014/main" id="{7A527AD0-A3FD-7BF1-5A26-29AE5089C94A}"/>
              </a:ext>
            </a:extLst>
          </p:cNvPr>
          <p:cNvSpPr txBox="1"/>
          <p:nvPr/>
        </p:nvSpPr>
        <p:spPr>
          <a:xfrm>
            <a:off x="3571160" y="3863322"/>
            <a:ext cx="1466335" cy="398700"/>
          </a:xfrm>
          <a:prstGeom prst="rect">
            <a:avLst/>
          </a:prstGeom>
          <a:noFill/>
          <a:ln w="19050" cap="flat" cmpd="sng">
            <a:solidFill>
              <a:srgbClr val="6030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 może oba?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" name="Google Shape;626;p60">
            <a:extLst>
              <a:ext uri="{FF2B5EF4-FFF2-40B4-BE49-F238E27FC236}">
                <a16:creationId xmlns:a16="http://schemas.microsoft.com/office/drawing/2014/main" id="{D1F6545D-9357-98AB-3E3E-16B4D7DEAEBE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4304328" y="3116979"/>
            <a:ext cx="4067" cy="746343"/>
          </a:xfrm>
          <a:prstGeom prst="straightConnector1">
            <a:avLst/>
          </a:prstGeom>
          <a:noFill/>
          <a:ln w="19050" cap="flat" cmpd="sng">
            <a:solidFill>
              <a:srgbClr val="6030A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Obraz 6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C70FAFAC-0834-E687-AC89-11D16AEB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29" y="1540234"/>
            <a:ext cx="4546032" cy="1676190"/>
          </a:xfrm>
          <a:prstGeom prst="roundRect">
            <a:avLst>
              <a:gd name="adj" fmla="val 3398"/>
            </a:avLst>
          </a:prstGeom>
          <a:ln w="12700">
            <a:solidFill>
              <a:srgbClr val="6030A2"/>
            </a:solidFill>
          </a:ln>
        </p:spPr>
      </p:pic>
    </p:spTree>
    <p:extLst>
      <p:ext uri="{BB962C8B-B14F-4D97-AF65-F5344CB8AC3E}">
        <p14:creationId xmlns:p14="http://schemas.microsoft.com/office/powerpoint/2010/main" val="317995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3253-1A2A-3934-4248-9D79FCC6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268E29-44AF-FA0F-BAD1-0F44E582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biznesowy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8B45E123-4EAA-BEDB-22F2-089E46FCB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070" y="2061002"/>
            <a:ext cx="2805772" cy="408600"/>
          </a:xfrm>
        </p:spPr>
        <p:txBody>
          <a:bodyPr anchor="b"/>
          <a:lstStyle/>
          <a:p>
            <a:pPr marL="12700" indent="-12700" algn="r"/>
            <a:r>
              <a:rPr lang="pl-PL" dirty="0"/>
              <a:t>Prowizja ze sprzedaży przestrzeni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94EC3AE0-95EE-4FD5-F7F8-31CB4056B18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43142" y="2436452"/>
            <a:ext cx="2261700" cy="723900"/>
          </a:xfrm>
        </p:spPr>
        <p:txBody>
          <a:bodyPr/>
          <a:lstStyle/>
          <a:p>
            <a:pPr marL="12700" indent="-12700" algn="r"/>
            <a:r>
              <a:rPr lang="pl-PL" dirty="0"/>
              <a:t>biznes zarabia, a my dostajemy procent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6B4BC290-E437-F30D-8B8F-27971FF9405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78223" y="3574966"/>
            <a:ext cx="2261700" cy="408600"/>
          </a:xfrm>
        </p:spPr>
        <p:txBody>
          <a:bodyPr anchor="b"/>
          <a:lstStyle/>
          <a:p>
            <a:pPr marL="12700" indent="-12700"/>
            <a:r>
              <a:rPr lang="pl-PL" dirty="0">
                <a:solidFill>
                  <a:srgbClr val="3B31A3"/>
                </a:solidFill>
              </a:rPr>
              <a:t>Współpraca z drukarniami</a:t>
            </a:r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D8923E61-7C6A-DFDF-BD88-3AEC71E4842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78223" y="4016320"/>
            <a:ext cx="2261700" cy="723900"/>
          </a:xfrm>
        </p:spPr>
        <p:txBody>
          <a:bodyPr/>
          <a:lstStyle/>
          <a:p>
            <a:pPr marL="12700" indent="-12700"/>
            <a:r>
              <a:rPr lang="pl-PL" dirty="0"/>
              <a:t>zamawiaj druk u naszych partnerów</a:t>
            </a:r>
          </a:p>
        </p:txBody>
      </p:sp>
      <p:sp>
        <p:nvSpPr>
          <p:cNvPr id="8" name="Podtytuł 7">
            <a:extLst>
              <a:ext uri="{FF2B5EF4-FFF2-40B4-BE49-F238E27FC236}">
                <a16:creationId xmlns:a16="http://schemas.microsoft.com/office/drawing/2014/main" id="{26A37F55-249B-DD3C-A0D5-0902C35B9AB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472318" y="1520568"/>
            <a:ext cx="2261700" cy="408600"/>
          </a:xfrm>
        </p:spPr>
        <p:txBody>
          <a:bodyPr anchor="b"/>
          <a:lstStyle/>
          <a:p>
            <a:pPr marL="12700" indent="-12700" algn="l"/>
            <a:r>
              <a:rPr lang="pl-PL" dirty="0">
                <a:solidFill>
                  <a:srgbClr val="8631A3"/>
                </a:solidFill>
              </a:rPr>
              <a:t>Pakiety </a:t>
            </a:r>
            <a:r>
              <a:rPr lang="pl-PL" dirty="0" err="1">
                <a:solidFill>
                  <a:srgbClr val="8631A3"/>
                </a:solidFill>
              </a:rPr>
              <a:t>premium</a:t>
            </a:r>
            <a:endParaRPr lang="pl-PL" dirty="0">
              <a:solidFill>
                <a:srgbClr val="8631A3"/>
              </a:solidFill>
            </a:endParaRPr>
          </a:p>
        </p:txBody>
      </p:sp>
      <p:sp>
        <p:nvSpPr>
          <p:cNvPr id="9" name="Podtytuł 8">
            <a:extLst>
              <a:ext uri="{FF2B5EF4-FFF2-40B4-BE49-F238E27FC236}">
                <a16:creationId xmlns:a16="http://schemas.microsoft.com/office/drawing/2014/main" id="{A8A40450-D234-D86D-24AB-FF037749932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472318" y="1896018"/>
            <a:ext cx="2261700" cy="723900"/>
          </a:xfrm>
        </p:spPr>
        <p:txBody>
          <a:bodyPr/>
          <a:lstStyle/>
          <a:p>
            <a:pPr marL="12700" indent="-12700" algn="l"/>
            <a:r>
              <a:rPr lang="pl-PL" dirty="0"/>
              <a:t>więcej możliwości dla firm</a:t>
            </a:r>
          </a:p>
        </p:txBody>
      </p:sp>
      <p:sp>
        <p:nvSpPr>
          <p:cNvPr id="15" name="Google Shape;768;p69">
            <a:extLst>
              <a:ext uri="{FF2B5EF4-FFF2-40B4-BE49-F238E27FC236}">
                <a16:creationId xmlns:a16="http://schemas.microsoft.com/office/drawing/2014/main" id="{3245E563-F970-064B-5D99-956BE709E95C}"/>
              </a:ext>
            </a:extLst>
          </p:cNvPr>
          <p:cNvSpPr/>
          <p:nvPr/>
        </p:nvSpPr>
        <p:spPr>
          <a:xfrm>
            <a:off x="3760311" y="1986833"/>
            <a:ext cx="980578" cy="1031884"/>
          </a:xfrm>
          <a:custGeom>
            <a:avLst/>
            <a:gdLst/>
            <a:ahLst/>
            <a:cxnLst/>
            <a:rect l="l" t="t" r="r" b="b"/>
            <a:pathLst>
              <a:path w="12729" h="13395" extrusionOk="0">
                <a:moveTo>
                  <a:pt x="11294" y="0"/>
                </a:moveTo>
                <a:cubicBezTo>
                  <a:pt x="4442" y="46"/>
                  <a:pt x="0" y="7242"/>
                  <a:pt x="3019" y="13394"/>
                </a:cubicBezTo>
                <a:lnTo>
                  <a:pt x="4522" y="10915"/>
                </a:lnTo>
                <a:lnTo>
                  <a:pt x="7598" y="10835"/>
                </a:lnTo>
                <a:cubicBezTo>
                  <a:pt x="6531" y="8195"/>
                  <a:pt x="8436" y="5291"/>
                  <a:pt x="11294" y="5234"/>
                </a:cubicBezTo>
                <a:lnTo>
                  <a:pt x="12729" y="2606"/>
                </a:lnTo>
                <a:lnTo>
                  <a:pt x="11294" y="0"/>
                </a:lnTo>
                <a:close/>
              </a:path>
            </a:pathLst>
          </a:custGeom>
          <a:solidFill>
            <a:srgbClr val="6030A2"/>
          </a:solidFill>
          <a:ln w="9525" cap="flat" cmpd="sng">
            <a:solidFill>
              <a:srgbClr val="3749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769;p69">
            <a:extLst>
              <a:ext uri="{FF2B5EF4-FFF2-40B4-BE49-F238E27FC236}">
                <a16:creationId xmlns:a16="http://schemas.microsoft.com/office/drawing/2014/main" id="{A2EC9EB9-8F77-B0C2-48FD-27616A72D998}"/>
              </a:ext>
            </a:extLst>
          </p:cNvPr>
          <p:cNvSpPr/>
          <p:nvPr/>
        </p:nvSpPr>
        <p:spPr>
          <a:xfrm>
            <a:off x="4674503" y="1987682"/>
            <a:ext cx="709185" cy="1071713"/>
          </a:xfrm>
          <a:custGeom>
            <a:avLst/>
            <a:gdLst/>
            <a:ahLst/>
            <a:cxnLst/>
            <a:rect l="l" t="t" r="r" b="b"/>
            <a:pathLst>
              <a:path w="9206" h="13912" extrusionOk="0">
                <a:moveTo>
                  <a:pt x="24" y="1"/>
                </a:moveTo>
                <a:lnTo>
                  <a:pt x="1447" y="2583"/>
                </a:lnTo>
                <a:lnTo>
                  <a:pt x="1" y="5246"/>
                </a:lnTo>
                <a:cubicBezTo>
                  <a:pt x="2893" y="5602"/>
                  <a:pt x="4488" y="8815"/>
                  <a:pt x="3008" y="11329"/>
                </a:cubicBezTo>
                <a:lnTo>
                  <a:pt x="4557" y="13854"/>
                </a:lnTo>
                <a:lnTo>
                  <a:pt x="7564" y="13911"/>
                </a:lnTo>
                <a:cubicBezTo>
                  <a:pt x="9171" y="11122"/>
                  <a:pt x="9206" y="7691"/>
                  <a:pt x="7679" y="4856"/>
                </a:cubicBezTo>
                <a:cubicBezTo>
                  <a:pt x="6141" y="2021"/>
                  <a:pt x="3237" y="184"/>
                  <a:pt x="24" y="1"/>
                </a:cubicBezTo>
                <a:close/>
              </a:path>
            </a:pathLst>
          </a:custGeom>
          <a:solidFill>
            <a:srgbClr val="8631A3"/>
          </a:solidFill>
          <a:ln w="9525" cap="flat" cmpd="sng">
            <a:solidFill>
              <a:srgbClr val="F8FA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770;p69">
            <a:extLst>
              <a:ext uri="{FF2B5EF4-FFF2-40B4-BE49-F238E27FC236}">
                <a16:creationId xmlns:a16="http://schemas.microsoft.com/office/drawing/2014/main" id="{1E6250B4-F3D1-2CDB-5FD4-B2F6215F4061}"/>
              </a:ext>
            </a:extLst>
          </p:cNvPr>
          <p:cNvSpPr/>
          <p:nvPr/>
        </p:nvSpPr>
        <p:spPr>
          <a:xfrm>
            <a:off x="4014068" y="2860352"/>
            <a:ext cx="1218384" cy="558350"/>
          </a:xfrm>
          <a:custGeom>
            <a:avLst/>
            <a:gdLst/>
            <a:ahLst/>
            <a:cxnLst/>
            <a:rect l="l" t="t" r="r" b="b"/>
            <a:pathLst>
              <a:path w="15816" h="7248" extrusionOk="0">
                <a:moveTo>
                  <a:pt x="4557" y="1"/>
                </a:moveTo>
                <a:lnTo>
                  <a:pt x="1515" y="81"/>
                </a:lnTo>
                <a:lnTo>
                  <a:pt x="0" y="2583"/>
                </a:lnTo>
                <a:cubicBezTo>
                  <a:pt x="1607" y="5372"/>
                  <a:pt x="4545" y="7140"/>
                  <a:pt x="7770" y="7243"/>
                </a:cubicBezTo>
                <a:cubicBezTo>
                  <a:pt x="7870" y="7246"/>
                  <a:pt x="7970" y="7248"/>
                  <a:pt x="8070" y="7248"/>
                </a:cubicBezTo>
                <a:cubicBezTo>
                  <a:pt x="11183" y="7248"/>
                  <a:pt x="14092" y="5691"/>
                  <a:pt x="15816" y="3088"/>
                </a:cubicBezTo>
                <a:lnTo>
                  <a:pt x="12832" y="3019"/>
                </a:lnTo>
                <a:lnTo>
                  <a:pt x="11260" y="471"/>
                </a:lnTo>
                <a:cubicBezTo>
                  <a:pt x="10437" y="1506"/>
                  <a:pt x="9252" y="2011"/>
                  <a:pt x="8072" y="2011"/>
                </a:cubicBezTo>
                <a:cubicBezTo>
                  <a:pt x="6699" y="2011"/>
                  <a:pt x="5334" y="1328"/>
                  <a:pt x="4557" y="1"/>
                </a:cubicBezTo>
                <a:close/>
              </a:path>
            </a:pathLst>
          </a:custGeom>
          <a:solidFill>
            <a:srgbClr val="3B31A3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7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6191-9BF2-66F7-2345-8A1B8AAE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0A193B-682C-D574-AE14-7CC249FB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Rozwój aplikacji i wdrożenie</a:t>
            </a:r>
          </a:p>
        </p:txBody>
      </p:sp>
      <p:sp>
        <p:nvSpPr>
          <p:cNvPr id="4" name="Google Shape;286;p39">
            <a:extLst>
              <a:ext uri="{FF2B5EF4-FFF2-40B4-BE49-F238E27FC236}">
                <a16:creationId xmlns:a16="http://schemas.microsoft.com/office/drawing/2014/main" id="{7887E009-B4DF-4323-4ED5-439054A60C71}"/>
              </a:ext>
            </a:extLst>
          </p:cNvPr>
          <p:cNvSpPr/>
          <p:nvPr/>
        </p:nvSpPr>
        <p:spPr>
          <a:xfrm>
            <a:off x="713225" y="2788582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7;p39">
            <a:extLst>
              <a:ext uri="{FF2B5EF4-FFF2-40B4-BE49-F238E27FC236}">
                <a16:creationId xmlns:a16="http://schemas.microsoft.com/office/drawing/2014/main" id="{12D89FC9-A1CC-F809-BCEF-889FBEAB8A74}"/>
              </a:ext>
            </a:extLst>
          </p:cNvPr>
          <p:cNvSpPr/>
          <p:nvPr/>
        </p:nvSpPr>
        <p:spPr>
          <a:xfrm>
            <a:off x="3282625" y="2477132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8;p39">
            <a:extLst>
              <a:ext uri="{FF2B5EF4-FFF2-40B4-BE49-F238E27FC236}">
                <a16:creationId xmlns:a16="http://schemas.microsoft.com/office/drawing/2014/main" id="{AF6D57A9-950E-6D76-C883-F8939A290CD5}"/>
              </a:ext>
            </a:extLst>
          </p:cNvPr>
          <p:cNvSpPr/>
          <p:nvPr/>
        </p:nvSpPr>
        <p:spPr>
          <a:xfrm>
            <a:off x="5852025" y="2174157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89;p39">
            <a:extLst>
              <a:ext uri="{FF2B5EF4-FFF2-40B4-BE49-F238E27FC236}">
                <a16:creationId xmlns:a16="http://schemas.microsoft.com/office/drawing/2014/main" id="{1F11DEBB-DA98-11DA-B19B-039EB857456A}"/>
              </a:ext>
            </a:extLst>
          </p:cNvPr>
          <p:cNvSpPr/>
          <p:nvPr/>
        </p:nvSpPr>
        <p:spPr>
          <a:xfrm rot="5400000">
            <a:off x="3029775" y="2632857"/>
            <a:ext cx="4146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0;p39">
            <a:extLst>
              <a:ext uri="{FF2B5EF4-FFF2-40B4-BE49-F238E27FC236}">
                <a16:creationId xmlns:a16="http://schemas.microsoft.com/office/drawing/2014/main" id="{6A5CB87E-7237-66FE-245A-0A23A5A007D5}"/>
              </a:ext>
            </a:extLst>
          </p:cNvPr>
          <p:cNvSpPr/>
          <p:nvPr/>
        </p:nvSpPr>
        <p:spPr>
          <a:xfrm rot="5400000">
            <a:off x="5600575" y="2324907"/>
            <a:ext cx="4047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1;p39">
            <a:extLst>
              <a:ext uri="{FF2B5EF4-FFF2-40B4-BE49-F238E27FC236}">
                <a16:creationId xmlns:a16="http://schemas.microsoft.com/office/drawing/2014/main" id="{96DB3FEB-9C69-A90B-3C3F-9B1D840B2F86}"/>
              </a:ext>
            </a:extLst>
          </p:cNvPr>
          <p:cNvSpPr txBox="1">
            <a:spLocks/>
          </p:cNvSpPr>
          <p:nvPr/>
        </p:nvSpPr>
        <p:spPr>
          <a:xfrm>
            <a:off x="1227425" y="2277357"/>
            <a:ext cx="15411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pl-PL" b="1" dirty="0">
                <a:solidFill>
                  <a:schemeClr val="accent1"/>
                </a:solidFill>
              </a:rPr>
              <a:t>Osiedle</a:t>
            </a:r>
          </a:p>
        </p:txBody>
      </p:sp>
      <p:sp>
        <p:nvSpPr>
          <p:cNvPr id="10" name="Google Shape;292;p39">
            <a:extLst>
              <a:ext uri="{FF2B5EF4-FFF2-40B4-BE49-F238E27FC236}">
                <a16:creationId xmlns:a16="http://schemas.microsoft.com/office/drawing/2014/main" id="{9E370F29-8BAF-E90D-57BE-57E5CC343C80}"/>
              </a:ext>
            </a:extLst>
          </p:cNvPr>
          <p:cNvSpPr txBox="1">
            <a:spLocks/>
          </p:cNvSpPr>
          <p:nvPr/>
        </p:nvSpPr>
        <p:spPr>
          <a:xfrm>
            <a:off x="3796825" y="1961807"/>
            <a:ext cx="15411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pl-PL" b="1" dirty="0">
                <a:solidFill>
                  <a:schemeClr val="accent1"/>
                </a:solidFill>
              </a:rPr>
              <a:t>Dzielnica</a:t>
            </a:r>
          </a:p>
        </p:txBody>
      </p:sp>
      <p:sp>
        <p:nvSpPr>
          <p:cNvPr id="11" name="Google Shape;293;p39">
            <a:extLst>
              <a:ext uri="{FF2B5EF4-FFF2-40B4-BE49-F238E27FC236}">
                <a16:creationId xmlns:a16="http://schemas.microsoft.com/office/drawing/2014/main" id="{2D2E9858-9831-8C79-8506-FCA7DC0550C1}"/>
              </a:ext>
            </a:extLst>
          </p:cNvPr>
          <p:cNvSpPr txBox="1">
            <a:spLocks/>
          </p:cNvSpPr>
          <p:nvPr/>
        </p:nvSpPr>
        <p:spPr>
          <a:xfrm>
            <a:off x="6197661" y="1669582"/>
            <a:ext cx="1878227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pl-PL" b="1" dirty="0">
                <a:solidFill>
                  <a:schemeClr val="accent1"/>
                </a:solidFill>
              </a:rPr>
              <a:t>Miejscowość</a:t>
            </a:r>
          </a:p>
        </p:txBody>
      </p:sp>
      <p:sp>
        <p:nvSpPr>
          <p:cNvPr id="12" name="Google Shape;294;p39">
            <a:extLst>
              <a:ext uri="{FF2B5EF4-FFF2-40B4-BE49-F238E27FC236}">
                <a16:creationId xmlns:a16="http://schemas.microsoft.com/office/drawing/2014/main" id="{F585026D-B18A-AB66-CAC6-BB6F312EB95F}"/>
              </a:ext>
            </a:extLst>
          </p:cNvPr>
          <p:cNvSpPr txBox="1">
            <a:spLocks/>
          </p:cNvSpPr>
          <p:nvPr/>
        </p:nvSpPr>
        <p:spPr>
          <a:xfrm>
            <a:off x="717800" y="2994407"/>
            <a:ext cx="2569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>
              <a:buSzPts val="1400"/>
            </a:pPr>
            <a:r>
              <a:rPr lang="pl-PL" sz="1400" dirty="0">
                <a:solidFill>
                  <a:schemeClr val="dk1"/>
                </a:solidFill>
              </a:rPr>
              <a:t>Zdobywanie klientów pocztą pantoflową</a:t>
            </a:r>
          </a:p>
          <a:p>
            <a:pPr indent="-317500">
              <a:buSzPts val="1400"/>
            </a:pPr>
            <a:r>
              <a:rPr lang="pl-PL" sz="1400" dirty="0">
                <a:solidFill>
                  <a:schemeClr val="dk1"/>
                </a:solidFill>
              </a:rPr>
              <a:t>Zapraszanie się na wzajem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13" name="Google Shape;295;p39">
            <a:extLst>
              <a:ext uri="{FF2B5EF4-FFF2-40B4-BE49-F238E27FC236}">
                <a16:creationId xmlns:a16="http://schemas.microsoft.com/office/drawing/2014/main" id="{41624955-534D-3B77-5C9E-2E9B5DF9926E}"/>
              </a:ext>
            </a:extLst>
          </p:cNvPr>
          <p:cNvSpPr txBox="1">
            <a:spLocks/>
          </p:cNvSpPr>
          <p:nvPr/>
        </p:nvSpPr>
        <p:spPr>
          <a:xfrm>
            <a:off x="3250200" y="2687057"/>
            <a:ext cx="2569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>
              <a:buSzPts val="1400"/>
            </a:pPr>
            <a:r>
              <a:rPr lang="pl-PL" sz="1400" dirty="0">
                <a:solidFill>
                  <a:schemeClr val="dk1"/>
                </a:solidFill>
              </a:rPr>
              <a:t>Program poleceń</a:t>
            </a:r>
          </a:p>
          <a:p>
            <a:pPr indent="-317500">
              <a:buSzPts val="1400"/>
            </a:pPr>
            <a:r>
              <a:rPr lang="pl-PL" sz="1400" dirty="0">
                <a:solidFill>
                  <a:schemeClr val="dk1"/>
                </a:solidFill>
              </a:rPr>
              <a:t>Większa różnorodność -&gt; lepsze dopasowania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14" name="Google Shape;296;p39">
            <a:extLst>
              <a:ext uri="{FF2B5EF4-FFF2-40B4-BE49-F238E27FC236}">
                <a16:creationId xmlns:a16="http://schemas.microsoft.com/office/drawing/2014/main" id="{D11697DD-4424-B836-4601-2007837568B2}"/>
              </a:ext>
            </a:extLst>
          </p:cNvPr>
          <p:cNvSpPr txBox="1">
            <a:spLocks/>
          </p:cNvSpPr>
          <p:nvPr/>
        </p:nvSpPr>
        <p:spPr>
          <a:xfrm>
            <a:off x="5852025" y="2373332"/>
            <a:ext cx="2569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>
              <a:buSzPts val="1400"/>
            </a:pPr>
            <a:r>
              <a:rPr lang="pl-PL" sz="1400" dirty="0">
                <a:solidFill>
                  <a:schemeClr val="dk1"/>
                </a:solidFill>
              </a:rPr>
              <a:t>Zainteresowanie ze strony większych koncernów</a:t>
            </a:r>
          </a:p>
          <a:p>
            <a:pPr indent="-317500">
              <a:buSzPts val="1400"/>
            </a:pPr>
            <a:r>
              <a:rPr lang="pl-PL" sz="1400" dirty="0">
                <a:solidFill>
                  <a:schemeClr val="dk1"/>
                </a:solidFill>
              </a:rPr>
              <a:t>Pakiety promocji w konkretnych regionach</a:t>
            </a:r>
            <a:endParaRPr lang="en-US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A3D38783-CC64-6C62-AB92-FE3BE8E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Technologie wykonania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CEFC612C-7E91-4B5C-2306-9F6CAEC54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marL="12700" indent="-12700" algn="r"/>
            <a:r>
              <a:rPr lang="pl-PL" dirty="0"/>
              <a:t>Nowoczesne technologie webowe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DABC192-685A-C9A5-62C3-11ADECC45DC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2700" indent="-12700" algn="r"/>
            <a:r>
              <a:rPr lang="pl-PL" dirty="0" err="1"/>
              <a:t>Typescript</a:t>
            </a:r>
            <a:r>
              <a:rPr lang="pl-PL" dirty="0"/>
              <a:t>, Next.JS, </a:t>
            </a:r>
            <a:r>
              <a:rPr lang="pl-PL" dirty="0" err="1"/>
              <a:t>Prisma</a:t>
            </a:r>
            <a:r>
              <a:rPr lang="pl-PL" dirty="0"/>
              <a:t>, </a:t>
            </a:r>
            <a:r>
              <a:rPr lang="pl-PL" dirty="0" err="1"/>
              <a:t>tRPC</a:t>
            </a:r>
            <a:r>
              <a:rPr lang="pl-PL" dirty="0"/>
              <a:t>, </a:t>
            </a:r>
            <a:r>
              <a:rPr lang="pl-PL" dirty="0" err="1"/>
              <a:t>React</a:t>
            </a:r>
            <a:r>
              <a:rPr lang="pl-PL" dirty="0"/>
              <a:t> Query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E3449831-12F7-BF46-9EE1-51E3409D15C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12700" indent="-12700"/>
            <a:r>
              <a:rPr lang="pl-PL" dirty="0" err="1"/>
              <a:t>Shadcn</a:t>
            </a:r>
            <a:endParaRPr lang="pl-PL" dirty="0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959B9C3A-7DCC-28D6-8B1E-2E450FD6A56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marL="12700" indent="-12700"/>
            <a:r>
              <a:rPr lang="pl-PL" dirty="0"/>
              <a:t>Jako design system</a:t>
            </a:r>
          </a:p>
        </p:txBody>
      </p:sp>
      <p:sp>
        <p:nvSpPr>
          <p:cNvPr id="8" name="Podtytuł 7">
            <a:extLst>
              <a:ext uri="{FF2B5EF4-FFF2-40B4-BE49-F238E27FC236}">
                <a16:creationId xmlns:a16="http://schemas.microsoft.com/office/drawing/2014/main" id="{AE30025F-F8AA-BFEE-324F-F948BB9088C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pPr marL="12700" indent="-12700" algn="l"/>
            <a:r>
              <a:rPr lang="pl-PL" dirty="0"/>
              <a:t>Docker i k8s</a:t>
            </a:r>
          </a:p>
        </p:txBody>
      </p:sp>
      <p:sp>
        <p:nvSpPr>
          <p:cNvPr id="9" name="Podtytuł 8">
            <a:extLst>
              <a:ext uri="{FF2B5EF4-FFF2-40B4-BE49-F238E27FC236}">
                <a16:creationId xmlns:a16="http://schemas.microsoft.com/office/drawing/2014/main" id="{B4CD7845-483A-6FD5-20B4-3DC412EAF901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pPr marL="12700" indent="-12700" algn="l"/>
            <a:r>
              <a:rPr lang="pl-PL" dirty="0"/>
              <a:t>Łatwe wdrożenie i skalowalność</a:t>
            </a:r>
          </a:p>
        </p:txBody>
      </p:sp>
    </p:spTree>
    <p:extLst>
      <p:ext uri="{BB962C8B-B14F-4D97-AF65-F5344CB8AC3E}">
        <p14:creationId xmlns:p14="http://schemas.microsoft.com/office/powerpoint/2010/main" val="417042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5557B6CA-6245-04A5-FF53-95F9CAB54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>
            <a:extLst>
              <a:ext uri="{FF2B5EF4-FFF2-40B4-BE49-F238E27FC236}">
                <a16:creationId xmlns:a16="http://schemas.microsoft.com/office/drawing/2014/main" id="{31050037-AC0B-84D7-DB8D-89183F1583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99005" y="1007075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Dołącz już dziś!</a:t>
            </a:r>
            <a:endParaRPr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889646FD-D732-E84B-AFE9-8AA5F30F6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280" y="43866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5B77CD24-5649-6E0C-860A-32928BFF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00" y="326939"/>
            <a:ext cx="3162222" cy="647700"/>
          </a:xfrm>
        </p:spPr>
        <p:txBody>
          <a:bodyPr/>
          <a:lstStyle/>
          <a:p>
            <a:pPr algn="ctr"/>
            <a:r>
              <a:rPr lang="pl-PL" dirty="0"/>
              <a:t>Czas na pytania</a:t>
            </a:r>
          </a:p>
        </p:txBody>
      </p:sp>
      <p:pic>
        <p:nvPicPr>
          <p:cNvPr id="2" name="Record_2026-01-11-11-20-35">
            <a:hlinkClick r:id="" action="ppaction://media"/>
            <a:extLst>
              <a:ext uri="{FF2B5EF4-FFF2-40B4-BE49-F238E27FC236}">
                <a16:creationId xmlns:a16="http://schemas.microsoft.com/office/drawing/2014/main" id="{7BD57187-1788-FB74-25A2-2CCBB3403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2653"/>
          <a:stretch>
            <a:fillRect/>
          </a:stretch>
        </p:blipFill>
        <p:spPr>
          <a:xfrm>
            <a:off x="6030098" y="110362"/>
            <a:ext cx="2544835" cy="4922775"/>
          </a:xfrm>
          <a:prstGeom prst="rect">
            <a:avLst/>
          </a:prstGeom>
          <a:ln w="12700">
            <a:solidFill>
              <a:srgbClr val="6030A2"/>
            </a:solidFill>
          </a:ln>
        </p:spPr>
      </p:pic>
    </p:spTree>
    <p:extLst>
      <p:ext uri="{BB962C8B-B14F-4D97-AF65-F5344CB8AC3E}">
        <p14:creationId xmlns:p14="http://schemas.microsoft.com/office/powerpoint/2010/main" val="27786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0FAEF0-2B64-7928-1B0B-24A05C384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5481" y="445576"/>
            <a:ext cx="4335516" cy="1541700"/>
          </a:xfrm>
        </p:spPr>
        <p:txBody>
          <a:bodyPr/>
          <a:lstStyle/>
          <a:p>
            <a:pPr marL="90488" indent="-12700" algn="r"/>
            <a:r>
              <a:rPr lang="pl-PL" dirty="0">
                <a:latin typeface="Montserrat Medium" panose="00000600000000000000" pitchFamily="2" charset="-18"/>
              </a:rPr>
              <a:t>To poczekalnia Pani Marii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B4F7E9E9-6328-D6BA-3874-574608C2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2031" y="253562"/>
            <a:ext cx="4762500" cy="47625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C5C33A2-2DD1-4343-E67C-C3735579D76E}"/>
              </a:ext>
            </a:extLst>
          </p:cNvPr>
          <p:cNvSpPr txBox="1"/>
          <p:nvPr/>
        </p:nvSpPr>
        <p:spPr>
          <a:xfrm>
            <a:off x="4540469" y="2217807"/>
            <a:ext cx="3715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latin typeface="Montserrat Medium" panose="00000600000000000000" pitchFamily="2" charset="-18"/>
              </a:rPr>
              <a:t>Kliencie czekają tu nawet 40 minut, w szarym, nudnym pomieszczeniu</a:t>
            </a:r>
          </a:p>
        </p:txBody>
      </p:sp>
    </p:spTree>
    <p:extLst>
      <p:ext uri="{BB962C8B-B14F-4D97-AF65-F5344CB8AC3E}">
        <p14:creationId xmlns:p14="http://schemas.microsoft.com/office/powerpoint/2010/main" val="393535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322553A-D7CA-26FC-13A2-9F0CCB587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indent="-12700"/>
            <a:r>
              <a:rPr lang="pl-PL" dirty="0">
                <a:latin typeface="Montserrat Medium" panose="00000600000000000000" pitchFamily="2" charset="-18"/>
              </a:rPr>
              <a:t>To jest Pan Marek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CE9A7F-F485-2EF0-1AF0-9713897852B4}"/>
              </a:ext>
            </a:extLst>
          </p:cNvPr>
          <p:cNvSpPr txBox="1"/>
          <p:nvPr/>
        </p:nvSpPr>
        <p:spPr>
          <a:xfrm>
            <a:off x="4845538" y="2508738"/>
            <a:ext cx="313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Tu Maria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3B2D6118-E58D-19DB-BA73-31955EFF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2840" y="190500"/>
            <a:ext cx="4762500" cy="47625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791C730-EA34-5167-0D9C-DCE4FD9C92EE}"/>
              </a:ext>
            </a:extLst>
          </p:cNvPr>
          <p:cNvSpPr txBox="1"/>
          <p:nvPr/>
        </p:nvSpPr>
        <p:spPr>
          <a:xfrm>
            <a:off x="673925" y="2462572"/>
            <a:ext cx="314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000" dirty="0">
                <a:latin typeface="Montserrat Medium" panose="00000600000000000000" pitchFamily="2" charset="-18"/>
              </a:rPr>
              <a:t>Najlepsze wypieki w mieście, ale nikt o tym nie wie</a:t>
            </a:r>
          </a:p>
        </p:txBody>
      </p:sp>
    </p:spTree>
    <p:extLst>
      <p:ext uri="{BB962C8B-B14F-4D97-AF65-F5344CB8AC3E}">
        <p14:creationId xmlns:p14="http://schemas.microsoft.com/office/powerpoint/2010/main" val="305891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DBF1806-65DE-DB9B-5065-E337562F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/>
              <a:t>2,91zł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75713D6-44FE-8181-99CA-70AD6E03E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2700" indent="-12700"/>
            <a:r>
              <a:rPr lang="pl-PL" dirty="0"/>
              <a:t>Średni CPC w</a:t>
            </a:r>
          </a:p>
          <a:p>
            <a:pPr marL="12700" indent="-12700"/>
            <a:r>
              <a:rPr lang="pl-PL" dirty="0"/>
              <a:t>Polsce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E27581B8-E1A2-E44A-40EC-C7F3CEB424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l-PL" sz="2400" dirty="0"/>
              <a:t>Obecność</a:t>
            </a:r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E8050012-1EEF-7620-4AD9-3E9D227802B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Autofit/>
          </a:bodyPr>
          <a:lstStyle/>
          <a:p>
            <a:pPr marL="0" indent="19050"/>
            <a:r>
              <a:rPr lang="pl-PL" dirty="0"/>
              <a:t>w Internecie wymagana, aby skutecznie konwertować</a:t>
            </a:r>
          </a:p>
        </p:txBody>
      </p:sp>
      <p:sp>
        <p:nvSpPr>
          <p:cNvPr id="8" name="Tytuł 7">
            <a:extLst>
              <a:ext uri="{FF2B5EF4-FFF2-40B4-BE49-F238E27FC236}">
                <a16:creationId xmlns:a16="http://schemas.microsoft.com/office/drawing/2014/main" id="{CD509BDD-55DB-1B89-5A58-C219DD9D74B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pl-PL" dirty="0"/>
              <a:t>Problemy marketingu online</a:t>
            </a:r>
          </a:p>
        </p:txBody>
      </p:sp>
      <p:sp>
        <p:nvSpPr>
          <p:cNvPr id="9" name="Tytuł 8">
            <a:extLst>
              <a:ext uri="{FF2B5EF4-FFF2-40B4-BE49-F238E27FC236}">
                <a16:creationId xmlns:a16="http://schemas.microsoft.com/office/drawing/2014/main" id="{ECE1E83D-8BEF-1C32-C764-10832112FDEA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216100" y="2819150"/>
            <a:ext cx="2209900" cy="647100"/>
          </a:xfrm>
        </p:spPr>
        <p:txBody>
          <a:bodyPr/>
          <a:lstStyle/>
          <a:p>
            <a:r>
              <a:rPr lang="pl-PL" sz="2400" dirty="0"/>
              <a:t>Rentowność</a:t>
            </a:r>
          </a:p>
        </p:txBody>
      </p:sp>
      <p:sp>
        <p:nvSpPr>
          <p:cNvPr id="10" name="Podtytuł 9">
            <a:extLst>
              <a:ext uri="{FF2B5EF4-FFF2-40B4-BE49-F238E27FC236}">
                <a16:creationId xmlns:a16="http://schemas.microsoft.com/office/drawing/2014/main" id="{92FDA57A-544F-5C40-FA26-2A614C0B64C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16100" y="3390050"/>
            <a:ext cx="2209900" cy="647100"/>
          </a:xfrm>
        </p:spPr>
        <p:txBody>
          <a:bodyPr/>
          <a:lstStyle/>
          <a:p>
            <a:pPr marL="0" indent="0"/>
            <a:r>
              <a:rPr lang="pl-PL" dirty="0"/>
              <a:t>wręcz niemożliwa w uzyskaniu</a:t>
            </a:r>
          </a:p>
        </p:txBody>
      </p:sp>
      <p:grpSp>
        <p:nvGrpSpPr>
          <p:cNvPr id="11" name="Google Shape;9054;p75">
            <a:extLst>
              <a:ext uri="{FF2B5EF4-FFF2-40B4-BE49-F238E27FC236}">
                <a16:creationId xmlns:a16="http://schemas.microsoft.com/office/drawing/2014/main" id="{C5385366-8068-FB45-3F9E-C56313A31F7E}"/>
              </a:ext>
            </a:extLst>
          </p:cNvPr>
          <p:cNvGrpSpPr/>
          <p:nvPr/>
        </p:nvGrpSpPr>
        <p:grpSpPr>
          <a:xfrm>
            <a:off x="1555952" y="2014317"/>
            <a:ext cx="561172" cy="555371"/>
            <a:chOff x="3282325" y="2035675"/>
            <a:chExt cx="459575" cy="454825"/>
          </a:xfrm>
          <a:solidFill>
            <a:srgbClr val="3B31A3"/>
          </a:solidFill>
        </p:grpSpPr>
        <p:sp>
          <p:nvSpPr>
            <p:cNvPr id="12" name="Google Shape;9055;p75">
              <a:extLst>
                <a:ext uri="{FF2B5EF4-FFF2-40B4-BE49-F238E27FC236}">
                  <a16:creationId xmlns:a16="http://schemas.microsoft.com/office/drawing/2014/main" id="{92C3C866-871B-285B-7350-B3E1C971D2D1}"/>
                </a:ext>
              </a:extLst>
            </p:cNvPr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9056;p75">
              <a:extLst>
                <a:ext uri="{FF2B5EF4-FFF2-40B4-BE49-F238E27FC236}">
                  <a16:creationId xmlns:a16="http://schemas.microsoft.com/office/drawing/2014/main" id="{E32A1418-727E-A2FE-6930-74CF89BE5C2A}"/>
                </a:ext>
              </a:extLst>
            </p:cNvPr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9057;p75">
              <a:extLst>
                <a:ext uri="{FF2B5EF4-FFF2-40B4-BE49-F238E27FC236}">
                  <a16:creationId xmlns:a16="http://schemas.microsoft.com/office/drawing/2014/main" id="{1150A547-09AD-671C-AD88-E3FF8D356D80}"/>
                </a:ext>
              </a:extLst>
            </p:cNvPr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9058;p75">
              <a:extLst>
                <a:ext uri="{FF2B5EF4-FFF2-40B4-BE49-F238E27FC236}">
                  <a16:creationId xmlns:a16="http://schemas.microsoft.com/office/drawing/2014/main" id="{4E020DD2-1ACC-8117-2726-3EB422B283E7}"/>
                </a:ext>
              </a:extLst>
            </p:cNvPr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9029;p75">
            <a:extLst>
              <a:ext uri="{FF2B5EF4-FFF2-40B4-BE49-F238E27FC236}">
                <a16:creationId xmlns:a16="http://schemas.microsoft.com/office/drawing/2014/main" id="{5F2C6786-5EE2-69D7-A312-60161BF584FD}"/>
              </a:ext>
            </a:extLst>
          </p:cNvPr>
          <p:cNvSpPr/>
          <p:nvPr/>
        </p:nvSpPr>
        <p:spPr>
          <a:xfrm>
            <a:off x="4288820" y="2033272"/>
            <a:ext cx="605504" cy="60537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3B31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" name="Google Shape;9607;p77">
            <a:extLst>
              <a:ext uri="{FF2B5EF4-FFF2-40B4-BE49-F238E27FC236}">
                <a16:creationId xmlns:a16="http://schemas.microsoft.com/office/drawing/2014/main" id="{B440E956-9AEB-68CD-8028-B494CE36E94B}"/>
              </a:ext>
            </a:extLst>
          </p:cNvPr>
          <p:cNvGrpSpPr/>
          <p:nvPr/>
        </p:nvGrpSpPr>
        <p:grpSpPr>
          <a:xfrm>
            <a:off x="7066020" y="2037517"/>
            <a:ext cx="631458" cy="573665"/>
            <a:chOff x="-62518200" y="2692475"/>
            <a:chExt cx="318225" cy="289100"/>
          </a:xfrm>
          <a:solidFill>
            <a:srgbClr val="3B31A3"/>
          </a:solidFill>
        </p:grpSpPr>
        <p:sp>
          <p:nvSpPr>
            <p:cNvPr id="16" name="Google Shape;9608;p77">
              <a:extLst>
                <a:ext uri="{FF2B5EF4-FFF2-40B4-BE49-F238E27FC236}">
                  <a16:creationId xmlns:a16="http://schemas.microsoft.com/office/drawing/2014/main" id="{E2282989-8A14-C69D-A8CF-8BC4A33DCB0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09;p77">
              <a:extLst>
                <a:ext uri="{FF2B5EF4-FFF2-40B4-BE49-F238E27FC236}">
                  <a16:creationId xmlns:a16="http://schemas.microsoft.com/office/drawing/2014/main" id="{D7D45A31-C12C-C57A-1A54-D1B831F85630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15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  <p:bldP spid="6" grpId="0"/>
      <p:bldP spid="7" grpId="0" build="p"/>
      <p:bldP spid="9" grpId="0"/>
      <p:bldP spid="10" grpId="0" build="p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9F23E94-AAB5-1682-2034-88C7373D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Siła reklamy fizycznej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4FD2DA9E-2E58-ED75-1250-4F1141F1DE5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pl-PL" sz="4400" dirty="0"/>
              <a:t>58%</a:t>
            </a:r>
          </a:p>
        </p:txBody>
      </p:sp>
      <p:sp>
        <p:nvSpPr>
          <p:cNvPr id="2" name="Podtytuł 1">
            <a:extLst>
              <a:ext uri="{FF2B5EF4-FFF2-40B4-BE49-F238E27FC236}">
                <a16:creationId xmlns:a16="http://schemas.microsoft.com/office/drawing/2014/main" id="{C1621768-E865-4978-53B6-982F7E1C8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350" y="1521025"/>
            <a:ext cx="2150400" cy="1105550"/>
          </a:xfrm>
        </p:spPr>
        <p:txBody>
          <a:bodyPr/>
          <a:lstStyle/>
          <a:p>
            <a:pPr marL="12700" indent="-12700"/>
            <a:r>
              <a:rPr lang="pl-PL" dirty="0"/>
              <a:t>klientów ufa reklamom </a:t>
            </a:r>
            <a:r>
              <a:rPr lang="pl-PL" b="1" dirty="0">
                <a:solidFill>
                  <a:schemeClr val="bg2"/>
                </a:solidFill>
              </a:rPr>
              <a:t>wewnętrznym</a:t>
            </a:r>
            <a:r>
              <a:rPr lang="pl-PL" dirty="0"/>
              <a:t> bardziej niż cyfrowym</a:t>
            </a:r>
          </a:p>
        </p:txBody>
      </p:sp>
      <p:sp>
        <p:nvSpPr>
          <p:cNvPr id="8" name="Tytuł 7">
            <a:extLst>
              <a:ext uri="{FF2B5EF4-FFF2-40B4-BE49-F238E27FC236}">
                <a16:creationId xmlns:a16="http://schemas.microsoft.com/office/drawing/2014/main" id="{B14E5D51-E2CA-42F0-48F0-533ABAC04BE8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pl-PL" sz="4400" dirty="0"/>
              <a:t>70%</a:t>
            </a:r>
          </a:p>
        </p:txBody>
      </p:sp>
      <p:sp>
        <p:nvSpPr>
          <p:cNvPr id="9" name="Podtytuł 8">
            <a:extLst>
              <a:ext uri="{FF2B5EF4-FFF2-40B4-BE49-F238E27FC236}">
                <a16:creationId xmlns:a16="http://schemas.microsoft.com/office/drawing/2014/main" id="{B5B4437A-951B-D7D7-150E-F367E461169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75800" y="1521025"/>
            <a:ext cx="2150400" cy="1105553"/>
          </a:xfrm>
        </p:spPr>
        <p:txBody>
          <a:bodyPr/>
          <a:lstStyle/>
          <a:p>
            <a:pPr marL="12700" indent="-12700"/>
            <a:r>
              <a:rPr lang="pl-PL" dirty="0"/>
              <a:t>decyzji zakupu podejmowanych jest w </a:t>
            </a:r>
            <a:r>
              <a:rPr lang="pl-PL" b="1" dirty="0">
                <a:solidFill>
                  <a:schemeClr val="bg2"/>
                </a:solidFill>
              </a:rPr>
              <a:t>punktach sprzedaży</a:t>
            </a:r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97F260AF-384F-C8EC-098B-4732CFCE314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829050" y="3027875"/>
            <a:ext cx="1493400" cy="941700"/>
          </a:xfrm>
        </p:spPr>
        <p:txBody>
          <a:bodyPr/>
          <a:lstStyle/>
          <a:p>
            <a:r>
              <a:rPr lang="pl-PL" sz="2400" dirty="0"/>
              <a:t>do</a:t>
            </a:r>
            <a:r>
              <a:rPr lang="pl-PL" sz="4400" dirty="0"/>
              <a:t> 30</a:t>
            </a:r>
          </a:p>
        </p:txBody>
      </p:sp>
      <p:sp>
        <p:nvSpPr>
          <p:cNvPr id="12" name="Podtytuł 11">
            <a:extLst>
              <a:ext uri="{FF2B5EF4-FFF2-40B4-BE49-F238E27FC236}">
                <a16:creationId xmlns:a16="http://schemas.microsoft.com/office/drawing/2014/main" id="{15CDE988-FF81-3BA7-31BC-800B696DB8B5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2421600" y="3027875"/>
            <a:ext cx="2150400" cy="1105575"/>
          </a:xfrm>
        </p:spPr>
        <p:txBody>
          <a:bodyPr/>
          <a:lstStyle/>
          <a:p>
            <a:pPr marL="12700" indent="-12700"/>
            <a:r>
              <a:rPr lang="pl-PL" dirty="0"/>
              <a:t>minut </a:t>
            </a:r>
            <a:r>
              <a:rPr lang="pl-PL" b="1" dirty="0">
                <a:solidFill>
                  <a:schemeClr val="bg2"/>
                </a:solidFill>
              </a:rPr>
              <a:t>oczekiwania</a:t>
            </a:r>
            <a:r>
              <a:rPr lang="pl-PL" dirty="0"/>
              <a:t> w poczekalniach różnego pokroju</a:t>
            </a:r>
          </a:p>
        </p:txBody>
      </p:sp>
      <p:sp>
        <p:nvSpPr>
          <p:cNvPr id="18" name="Tytuł 10">
            <a:extLst>
              <a:ext uri="{FF2B5EF4-FFF2-40B4-BE49-F238E27FC236}">
                <a16:creationId xmlns:a16="http://schemas.microsoft.com/office/drawing/2014/main" id="{2437B521-7770-92AB-027F-88A7D49AF35A}"/>
              </a:ext>
            </a:extLst>
          </p:cNvPr>
          <p:cNvSpPr txBox="1">
            <a:spLocks/>
          </p:cNvSpPr>
          <p:nvPr/>
        </p:nvSpPr>
        <p:spPr>
          <a:xfrm>
            <a:off x="4683050" y="3027875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ontserrat"/>
              <a:buNone/>
              <a:defRPr sz="7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pl-PL" sz="4400" dirty="0"/>
              <a:t>NIE</a:t>
            </a:r>
          </a:p>
        </p:txBody>
      </p:sp>
      <p:sp>
        <p:nvSpPr>
          <p:cNvPr id="19" name="Podtytuł 11">
            <a:extLst>
              <a:ext uri="{FF2B5EF4-FFF2-40B4-BE49-F238E27FC236}">
                <a16:creationId xmlns:a16="http://schemas.microsoft.com/office/drawing/2014/main" id="{629684FF-B8FC-4502-38EC-B87EB146C913}"/>
              </a:ext>
            </a:extLst>
          </p:cNvPr>
          <p:cNvSpPr txBox="1">
            <a:spLocks/>
          </p:cNvSpPr>
          <p:nvPr/>
        </p:nvSpPr>
        <p:spPr>
          <a:xfrm>
            <a:off x="6275600" y="3027875"/>
            <a:ext cx="2150400" cy="110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indent="-12700"/>
            <a:r>
              <a:rPr lang="pl-PL" dirty="0"/>
              <a:t>ma możliwości zastosowania </a:t>
            </a:r>
            <a:r>
              <a:rPr lang="pl-PL" b="1" dirty="0" err="1">
                <a:solidFill>
                  <a:schemeClr val="bg2"/>
                </a:solidFill>
              </a:rPr>
              <a:t>AdBlocka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build="p"/>
      <p:bldP spid="8" grpId="0"/>
      <p:bldP spid="9" grpId="0" build="p"/>
      <p:bldP spid="11" grpId="0"/>
      <p:bldP spid="12" grpId="0" build="p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16F4588C-35EB-AD5B-4998-1F2D2ED4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Pusta ściana i lada</a:t>
            </a:r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AFA1608-4E74-AF97-DEEF-675219EF3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227" y="190500"/>
            <a:ext cx="4762500" cy="4762500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1193A30D-001E-B4CE-4B1C-411410708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513" y="1211080"/>
            <a:ext cx="3808504" cy="38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87F91BD5-1D94-D768-5290-7983669F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12" y="543924"/>
            <a:ext cx="5533200" cy="2803500"/>
          </a:xfrm>
        </p:spPr>
        <p:txBody>
          <a:bodyPr/>
          <a:lstStyle/>
          <a:p>
            <a:r>
              <a:rPr lang="pl-PL" dirty="0"/>
              <a:t>A co gdyby…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0BD0AD3-D804-06E5-FA8B-F864AE10E382}"/>
              </a:ext>
            </a:extLst>
          </p:cNvPr>
          <p:cNvSpPr txBox="1"/>
          <p:nvPr/>
        </p:nvSpPr>
        <p:spPr>
          <a:xfrm>
            <a:off x="593123" y="3347424"/>
            <a:ext cx="5371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400" dirty="0">
                <a:latin typeface="Montserrat Medium" panose="020F0502020204030204" pitchFamily="2" charset="-18"/>
              </a:rPr>
              <a:t>…</a:t>
            </a:r>
            <a:r>
              <a:rPr lang="pl-PL" sz="2400" dirty="0" err="1">
                <a:latin typeface="Montserrat Medium" panose="020F0502020204030204" pitchFamily="2" charset="-18"/>
              </a:rPr>
              <a:t>zmonetyzować</a:t>
            </a:r>
            <a:r>
              <a:rPr lang="pl-PL" sz="2400" dirty="0">
                <a:latin typeface="Montserrat Medium" panose="020F0502020204030204" pitchFamily="2" charset="-18"/>
              </a:rPr>
              <a:t> tą pustą przestrzeń?</a:t>
            </a:r>
          </a:p>
        </p:txBody>
      </p:sp>
    </p:spTree>
    <p:extLst>
      <p:ext uri="{BB962C8B-B14F-4D97-AF65-F5344CB8AC3E}">
        <p14:creationId xmlns:p14="http://schemas.microsoft.com/office/powerpoint/2010/main" val="285873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B04EEA9E-40A2-1D2F-19B1-C2E0ED55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203575"/>
            <a:ext cx="4462500" cy="841800"/>
          </a:xfrm>
        </p:spPr>
        <p:txBody>
          <a:bodyPr/>
          <a:lstStyle/>
          <a:p>
            <a:r>
              <a:rPr lang="pl-PL" dirty="0" err="1"/>
              <a:t>AdSwap</a:t>
            </a:r>
            <a:endParaRPr lang="pl-PL" dirty="0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F31B7D86-6083-48DE-8010-3B6077DC0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Twoja reklama u Sąsiada</a:t>
            </a:r>
          </a:p>
        </p:txBody>
      </p:sp>
      <p:pic>
        <p:nvPicPr>
          <p:cNvPr id="5" name="Obraz 4" descr="Obraz zawierający elektronika, tekst, Telefon komórkowy, Komunikator&#10;&#10;Zawartość wygenerowana przez AI może być niepoprawna.">
            <a:extLst>
              <a:ext uri="{FF2B5EF4-FFF2-40B4-BE49-F238E27FC236}">
                <a16:creationId xmlns:a16="http://schemas.microsoft.com/office/drawing/2014/main" id="{E0E18685-E7F8-AFFD-EA86-7D5F764D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4" t="2562" r="8507" b="2623"/>
          <a:stretch>
            <a:fillRect/>
          </a:stretch>
        </p:blipFill>
        <p:spPr>
          <a:xfrm>
            <a:off x="6211330" y="43942"/>
            <a:ext cx="2561968" cy="50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5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9B002F1D-5F8A-43BE-5C22-D7AFAF18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00" y="225078"/>
            <a:ext cx="7708200" cy="647700"/>
          </a:xfrm>
        </p:spPr>
        <p:txBody>
          <a:bodyPr/>
          <a:lstStyle/>
          <a:p>
            <a:r>
              <a:rPr lang="pl-PL" dirty="0"/>
              <a:t>Pani Maria postanowiła działać!</a:t>
            </a:r>
          </a:p>
        </p:txBody>
      </p:sp>
      <p:pic>
        <p:nvPicPr>
          <p:cNvPr id="9" name="Record_2026-01-11-11-20-35">
            <a:hlinkClick r:id="" action="ppaction://media"/>
            <a:extLst>
              <a:ext uri="{FF2B5EF4-FFF2-40B4-BE49-F238E27FC236}">
                <a16:creationId xmlns:a16="http://schemas.microsoft.com/office/drawing/2014/main" id="{1D632795-C36D-C89B-4152-4281A20DDA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652.8"/>
                </p14:media>
              </p:ext>
            </p:extLst>
          </p:nvPr>
        </p:nvPicPr>
        <p:blipFill>
          <a:blip r:embed="rId4"/>
          <a:srcRect t="12290"/>
          <a:stretch>
            <a:fillRect/>
          </a:stretch>
        </p:blipFill>
        <p:spPr>
          <a:xfrm>
            <a:off x="3266177" y="1136823"/>
            <a:ext cx="1984994" cy="3855740"/>
          </a:xfrm>
          <a:prstGeom prst="rect">
            <a:avLst/>
          </a:prstGeom>
          <a:ln w="12700">
            <a:solidFill>
              <a:srgbClr val="6030A2"/>
            </a:solidFill>
          </a:ln>
        </p:spPr>
      </p:pic>
      <p:pic>
        <p:nvPicPr>
          <p:cNvPr id="13" name="Obraz 12" descr="Obraz zawierający elektronika, tekst, Telefon komórkowy, Urządzenie przenośne&#10;&#10;Zawartość wygenerowana przez AI może być niepoprawna.">
            <a:extLst>
              <a:ext uri="{FF2B5EF4-FFF2-40B4-BE49-F238E27FC236}">
                <a16:creationId xmlns:a16="http://schemas.microsoft.com/office/drawing/2014/main" id="{A57D2FE4-1229-BD75-B727-71FD74DF6A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81" t="2176" r="9259" b="3625"/>
          <a:stretch>
            <a:fillRect/>
          </a:stretch>
        </p:blipFill>
        <p:spPr>
          <a:xfrm>
            <a:off x="815546" y="1041128"/>
            <a:ext cx="2117123" cy="4033815"/>
          </a:xfrm>
          <a:prstGeom prst="rect">
            <a:avLst/>
          </a:prstGeom>
        </p:spPr>
      </p:pic>
      <p:pic>
        <p:nvPicPr>
          <p:cNvPr id="15" name="Obraz 14" descr="Obraz zawierający elektronika, tekst, Telefon komórkowy, zrzut ekranu&#10;&#10;Zawartość wygenerowana przez AI może być niepoprawna.">
            <a:extLst>
              <a:ext uri="{FF2B5EF4-FFF2-40B4-BE49-F238E27FC236}">
                <a16:creationId xmlns:a16="http://schemas.microsoft.com/office/drawing/2014/main" id="{9F4A81AE-E623-12E6-8A4F-F9BD20889F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977" t="2935" r="7977" b="4376"/>
          <a:stretch>
            <a:fillRect/>
          </a:stretch>
        </p:blipFill>
        <p:spPr>
          <a:xfrm>
            <a:off x="5801324" y="1136823"/>
            <a:ext cx="1947223" cy="37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Niestandardowy 5">
      <a:dk1>
        <a:srgbClr val="000000"/>
      </a:dk1>
      <a:lt1>
        <a:srgbClr val="FFFFFF"/>
      </a:lt1>
      <a:dk2>
        <a:srgbClr val="6030A2"/>
      </a:dk2>
      <a:lt2>
        <a:srgbClr val="EFEFEF"/>
      </a:lt2>
      <a:accent1>
        <a:srgbClr val="6030A2"/>
      </a:accent1>
      <a:accent2>
        <a:srgbClr val="000000"/>
      </a:accent2>
      <a:accent3>
        <a:srgbClr val="6030A2"/>
      </a:accent3>
      <a:accent4>
        <a:srgbClr val="EFEFEF"/>
      </a:accent4>
      <a:accent5>
        <a:srgbClr val="6030A2"/>
      </a:accent5>
      <a:accent6>
        <a:srgbClr val="000000"/>
      </a:accent6>
      <a:hlink>
        <a:srgbClr val="6030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267</Words>
  <Application>Microsoft Office PowerPoint</Application>
  <PresentationFormat>Pokaz na ekranie (16:9)</PresentationFormat>
  <Paragraphs>75</Paragraphs>
  <Slides>18</Slides>
  <Notes>2</Notes>
  <HiddenSlides>0</HiddenSlides>
  <MMClips>3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4" baseType="lpstr">
      <vt:lpstr>Fira Sans Extra Condensed Medium</vt:lpstr>
      <vt:lpstr>Montserrat Medium</vt:lpstr>
      <vt:lpstr>Inter</vt:lpstr>
      <vt:lpstr>Montserrat</vt:lpstr>
      <vt:lpstr>Arial</vt:lpstr>
      <vt:lpstr>Management Consulting Toolkit by Slidesgo</vt:lpstr>
      <vt:lpstr>AdSwap</vt:lpstr>
      <vt:lpstr>Prezentacja programu PowerPoint</vt:lpstr>
      <vt:lpstr>Prezentacja programu PowerPoint</vt:lpstr>
      <vt:lpstr>2,91zł</vt:lpstr>
      <vt:lpstr>Siła reklamy fizycznej</vt:lpstr>
      <vt:lpstr>Pusta ściana i lada</vt:lpstr>
      <vt:lpstr>A co gdyby…</vt:lpstr>
      <vt:lpstr>AdSwap</vt:lpstr>
      <vt:lpstr>Pani Maria postanowiła działać!</vt:lpstr>
      <vt:lpstr>It’s a match!</vt:lpstr>
      <vt:lpstr>Weryfikacja układów</vt:lpstr>
      <vt:lpstr>Flow użytkownika</vt:lpstr>
      <vt:lpstr>Możesz również zarabiać</vt:lpstr>
      <vt:lpstr>Model biznesowy</vt:lpstr>
      <vt:lpstr>Rozwój aplikacji i wdrożenie</vt:lpstr>
      <vt:lpstr>Technologie wykonania</vt:lpstr>
      <vt:lpstr>Dołącz już dziś!</vt:lpstr>
      <vt:lpstr>Czas na pytania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Filip Kowalski</cp:lastModifiedBy>
  <cp:revision>8</cp:revision>
  <dcterms:modified xsi:type="dcterms:W3CDTF">2026-01-11T10:48:18Z</dcterms:modified>
</cp:coreProperties>
</file>